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4"/>
  </p:notesMasterIdLst>
  <p:sldIdLst>
    <p:sldId id="256" r:id="rId2"/>
    <p:sldId id="277" r:id="rId3"/>
    <p:sldId id="266" r:id="rId4"/>
    <p:sldId id="257" r:id="rId5"/>
    <p:sldId id="258"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544" y="-8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B810E9-124D-473E-863D-2B3C65843DEE}" type="datetimeFigureOut">
              <a:rPr lang="fr-FR" smtClean="0"/>
              <a:t>22/03/2013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6A038D-A46C-447E-BA29-2D2EBA8AAAA9}"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41159A10-895C-4916-B8E5-B0432E4119C5}" type="datetime1">
              <a:rPr lang="fr-FR" smtClean="0"/>
              <a:t>22/03/2013</a:t>
            </a:fld>
            <a:endParaRPr lang="fr-FR"/>
          </a:p>
        </p:txBody>
      </p:sp>
      <p:sp>
        <p:nvSpPr>
          <p:cNvPr id="17" name="Espace réservé du pied de page 16"/>
          <p:cNvSpPr>
            <a:spLocks noGrp="1"/>
          </p:cNvSpPr>
          <p:nvPr>
            <p:ph type="ftr" sz="quarter" idx="11"/>
          </p:nvPr>
        </p:nvSpPr>
        <p:spPr/>
        <p:txBody>
          <a:bodyPr/>
          <a:lstStyle/>
          <a:p>
            <a:r>
              <a:rPr lang="fr-FR" smtClean="0"/>
              <a:t>Régis Gaudemer. Isfec Normandie. 2013</a:t>
            </a:r>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E1639773-22B8-4259-B468-CCCC9274F751}"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C7F65EF-F030-4F30-9E80-0849B9BE3BA3}" type="datetime1">
              <a:rPr lang="fr-FR" smtClean="0"/>
              <a:t>22/03/2013</a:t>
            </a:fld>
            <a:endParaRPr lang="fr-FR"/>
          </a:p>
        </p:txBody>
      </p:sp>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
        <p:nvSpPr>
          <p:cNvPr id="6" name="Espace réservé du numéro de diapositive 5"/>
          <p:cNvSpPr>
            <a:spLocks noGrp="1"/>
          </p:cNvSpPr>
          <p:nvPr>
            <p:ph type="sldNum" sz="quarter" idx="12"/>
          </p:nvPr>
        </p:nvSpPr>
        <p:spPr/>
        <p:txBody>
          <a:bodyPr/>
          <a:lstStyle/>
          <a:p>
            <a:fld id="{E1639773-22B8-4259-B468-CCCC9274F75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32F8A2F-0E87-4366-AEF2-788852190D29}" type="datetime1">
              <a:rPr lang="fr-FR" smtClean="0"/>
              <a:t>22/03/2013</a:t>
            </a:fld>
            <a:endParaRPr lang="fr-FR"/>
          </a:p>
        </p:txBody>
      </p:sp>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
        <p:nvSpPr>
          <p:cNvPr id="6" name="Espace réservé du numéro de diapositive 5"/>
          <p:cNvSpPr>
            <a:spLocks noGrp="1"/>
          </p:cNvSpPr>
          <p:nvPr>
            <p:ph type="sldNum" sz="quarter" idx="12"/>
          </p:nvPr>
        </p:nvSpPr>
        <p:spPr/>
        <p:txBody>
          <a:bodyPr/>
          <a:lstStyle/>
          <a:p>
            <a:fld id="{E1639773-22B8-4259-B468-CCCC9274F75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4C6E002F-7847-4E47-AB59-B1E8F616636B}" type="datetime1">
              <a:rPr lang="fr-FR" smtClean="0"/>
              <a:t>22/03/2013</a:t>
            </a:fld>
            <a:endParaRPr lang="fr-FR"/>
          </a:p>
        </p:txBody>
      </p:sp>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
        <p:nvSpPr>
          <p:cNvPr id="6" name="Espace réservé du numéro de diapositive 5"/>
          <p:cNvSpPr>
            <a:spLocks noGrp="1"/>
          </p:cNvSpPr>
          <p:nvPr>
            <p:ph type="sldNum" sz="quarter" idx="12"/>
          </p:nvPr>
        </p:nvSpPr>
        <p:spPr/>
        <p:txBody>
          <a:bodyPr/>
          <a:lstStyle/>
          <a:p>
            <a:fld id="{E1639773-22B8-4259-B468-CCCC9274F751}"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E77C43F3-5F22-4727-AA1E-A91578B16C0F}" type="datetime1">
              <a:rPr lang="fr-FR" smtClean="0"/>
              <a:t>22/03/2013</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r>
              <a:rPr lang="fr-FR" smtClean="0"/>
              <a:t>Régis Gaudemer. Isfec Normandie. 2013</a:t>
            </a:r>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E1639773-22B8-4259-B468-CCCC9274F75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737F9F9C-9C32-4476-8340-A61E8A63A26D}" type="datetime1">
              <a:rPr lang="fr-FR" smtClean="0"/>
              <a:t>22/03/2013</a:t>
            </a:fld>
            <a:endParaRPr lang="fr-FR"/>
          </a:p>
        </p:txBody>
      </p:sp>
      <p:sp>
        <p:nvSpPr>
          <p:cNvPr id="6" name="Espace réservé du pied de page 5"/>
          <p:cNvSpPr>
            <a:spLocks noGrp="1"/>
          </p:cNvSpPr>
          <p:nvPr>
            <p:ph type="ftr" sz="quarter" idx="11"/>
          </p:nvPr>
        </p:nvSpPr>
        <p:spPr/>
        <p:txBody>
          <a:bodyPr/>
          <a:lstStyle/>
          <a:p>
            <a:r>
              <a:rPr lang="fr-FR" smtClean="0"/>
              <a:t>Régis Gaudemer. Isfec Normandie. 2013</a:t>
            </a:r>
            <a:endParaRPr lang="fr-FR"/>
          </a:p>
        </p:txBody>
      </p:sp>
      <p:sp>
        <p:nvSpPr>
          <p:cNvPr id="7" name="Espace réservé du numéro de diapositive 6"/>
          <p:cNvSpPr>
            <a:spLocks noGrp="1"/>
          </p:cNvSpPr>
          <p:nvPr>
            <p:ph type="sldNum" sz="quarter" idx="12"/>
          </p:nvPr>
        </p:nvSpPr>
        <p:spPr/>
        <p:txBody>
          <a:bodyPr/>
          <a:lstStyle/>
          <a:p>
            <a:fld id="{E1639773-22B8-4259-B468-CCCC9274F751}"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C712C51D-DE5A-4BF7-877B-F4D83B8DAFCC}" type="datetime1">
              <a:rPr lang="fr-FR" smtClean="0"/>
              <a:t>22/03/2013</a:t>
            </a:fld>
            <a:endParaRPr lang="fr-FR"/>
          </a:p>
        </p:txBody>
      </p:sp>
      <p:sp>
        <p:nvSpPr>
          <p:cNvPr id="8" name="Espace réservé du pied de page 7"/>
          <p:cNvSpPr>
            <a:spLocks noGrp="1"/>
          </p:cNvSpPr>
          <p:nvPr>
            <p:ph type="ftr" sz="quarter" idx="11"/>
          </p:nvPr>
        </p:nvSpPr>
        <p:spPr/>
        <p:txBody>
          <a:bodyPr/>
          <a:lstStyle/>
          <a:p>
            <a:r>
              <a:rPr lang="fr-FR" smtClean="0"/>
              <a:t>Régis Gaudemer. Isfec Normandie. 2013</a:t>
            </a:r>
            <a:endParaRPr lang="fr-FR"/>
          </a:p>
        </p:txBody>
      </p:sp>
      <p:sp>
        <p:nvSpPr>
          <p:cNvPr id="9" name="Espace réservé du numéro de diapositive 8"/>
          <p:cNvSpPr>
            <a:spLocks noGrp="1"/>
          </p:cNvSpPr>
          <p:nvPr>
            <p:ph type="sldNum" sz="quarter" idx="12"/>
          </p:nvPr>
        </p:nvSpPr>
        <p:spPr/>
        <p:txBody>
          <a:bodyPr/>
          <a:lstStyle/>
          <a:p>
            <a:fld id="{E1639773-22B8-4259-B468-CCCC9274F751}"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90A2EB2-1F48-4EE4-9868-A834BB3073FD}" type="datetime1">
              <a:rPr lang="fr-FR" smtClean="0"/>
              <a:t>22/03/2013</a:t>
            </a:fld>
            <a:endParaRPr lang="fr-FR"/>
          </a:p>
        </p:txBody>
      </p:sp>
      <p:sp>
        <p:nvSpPr>
          <p:cNvPr id="4" name="Espace réservé du pied de page 3"/>
          <p:cNvSpPr>
            <a:spLocks noGrp="1"/>
          </p:cNvSpPr>
          <p:nvPr>
            <p:ph type="ftr" sz="quarter" idx="11"/>
          </p:nvPr>
        </p:nvSpPr>
        <p:spPr/>
        <p:txBody>
          <a:bodyPr/>
          <a:lstStyle/>
          <a:p>
            <a:r>
              <a:rPr lang="fr-FR" smtClean="0"/>
              <a:t>Régis Gaudemer. Isfec Normandie. 2013</a:t>
            </a:r>
            <a:endParaRPr lang="fr-FR"/>
          </a:p>
        </p:txBody>
      </p:sp>
      <p:sp>
        <p:nvSpPr>
          <p:cNvPr id="5" name="Espace réservé du numéro de diapositive 4"/>
          <p:cNvSpPr>
            <a:spLocks noGrp="1"/>
          </p:cNvSpPr>
          <p:nvPr>
            <p:ph type="sldNum" sz="quarter" idx="12"/>
          </p:nvPr>
        </p:nvSpPr>
        <p:spPr/>
        <p:txBody>
          <a:bodyPr/>
          <a:lstStyle/>
          <a:p>
            <a:fld id="{E1639773-22B8-4259-B468-CCCC9274F75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574200-84CE-4C3D-AAB3-601E1B634454}" type="datetime1">
              <a:rPr lang="fr-FR" smtClean="0"/>
              <a:t>22/03/2013</a:t>
            </a:fld>
            <a:endParaRPr lang="fr-FR"/>
          </a:p>
        </p:txBody>
      </p:sp>
      <p:sp>
        <p:nvSpPr>
          <p:cNvPr id="3" name="Espace réservé du pied de page 2"/>
          <p:cNvSpPr>
            <a:spLocks noGrp="1"/>
          </p:cNvSpPr>
          <p:nvPr>
            <p:ph type="ftr" sz="quarter" idx="11"/>
          </p:nvPr>
        </p:nvSpPr>
        <p:spPr/>
        <p:txBody>
          <a:bodyPr/>
          <a:lstStyle/>
          <a:p>
            <a:r>
              <a:rPr lang="fr-FR" smtClean="0"/>
              <a:t>Régis Gaudemer. Isfec Normandie. 2013</a:t>
            </a:r>
            <a:endParaRPr lang="fr-FR"/>
          </a:p>
        </p:txBody>
      </p:sp>
      <p:sp>
        <p:nvSpPr>
          <p:cNvPr id="4" name="Espace réservé du numéro de diapositive 3"/>
          <p:cNvSpPr>
            <a:spLocks noGrp="1"/>
          </p:cNvSpPr>
          <p:nvPr>
            <p:ph type="sldNum" sz="quarter" idx="12"/>
          </p:nvPr>
        </p:nvSpPr>
        <p:spPr/>
        <p:txBody>
          <a:bodyPr/>
          <a:lstStyle/>
          <a:p>
            <a:fld id="{E1639773-22B8-4259-B468-CCCC9274F75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80A18D8-7F3A-4D02-A931-F1B664DA5753}" type="datetime1">
              <a:rPr lang="fr-FR" smtClean="0"/>
              <a:t>22/03/2013</a:t>
            </a:fld>
            <a:endParaRPr lang="fr-FR"/>
          </a:p>
        </p:txBody>
      </p:sp>
      <p:sp>
        <p:nvSpPr>
          <p:cNvPr id="6" name="Espace réservé du pied de page 5"/>
          <p:cNvSpPr>
            <a:spLocks noGrp="1"/>
          </p:cNvSpPr>
          <p:nvPr>
            <p:ph type="ftr" sz="quarter" idx="11"/>
          </p:nvPr>
        </p:nvSpPr>
        <p:spPr/>
        <p:txBody>
          <a:bodyPr/>
          <a:lstStyle/>
          <a:p>
            <a:r>
              <a:rPr lang="fr-FR" smtClean="0"/>
              <a:t>Régis Gaudemer. Isfec Normandie. 2013</a:t>
            </a:r>
            <a:endParaRPr lang="fr-FR"/>
          </a:p>
        </p:txBody>
      </p:sp>
      <p:sp>
        <p:nvSpPr>
          <p:cNvPr id="7" name="Espace réservé du numéro de diapositive 6"/>
          <p:cNvSpPr>
            <a:spLocks noGrp="1"/>
          </p:cNvSpPr>
          <p:nvPr>
            <p:ph type="sldNum" sz="quarter" idx="12"/>
          </p:nvPr>
        </p:nvSpPr>
        <p:spPr/>
        <p:txBody>
          <a:bodyPr/>
          <a:lstStyle/>
          <a:p>
            <a:fld id="{E1639773-22B8-4259-B468-CCCC9274F751}"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9745EC5-F6B1-4FC2-9F74-855610DD5F33}" type="datetime1">
              <a:rPr lang="fr-FR" smtClean="0"/>
              <a:t>22/03/2013</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r>
              <a:rPr lang="fr-FR" smtClean="0"/>
              <a:t>Régis Gaudemer. Isfec Normandie. 2013</a:t>
            </a:r>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E1639773-22B8-4259-B468-CCCC9274F751}"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143E710-BAB4-4001-BC78-805EDFE8DEC3}" type="datetime1">
              <a:rPr lang="fr-FR" smtClean="0"/>
              <a:t>22/03/2013</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FR" smtClean="0"/>
              <a:t>Régis Gaudemer. Isfec Normandie. 2013</a:t>
            </a:r>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1639773-22B8-4259-B468-CCCC9274F75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Des exemples d’auteurs et d’élèves…</a:t>
            </a:r>
            <a:endParaRPr lang="fr-FR" dirty="0"/>
          </a:p>
        </p:txBody>
      </p:sp>
      <p:sp>
        <p:nvSpPr>
          <p:cNvPr id="2" name="Titre 1"/>
          <p:cNvSpPr>
            <a:spLocks noGrp="1"/>
          </p:cNvSpPr>
          <p:nvPr>
            <p:ph type="ctrTitle"/>
          </p:nvPr>
        </p:nvSpPr>
        <p:spPr/>
        <p:txBody>
          <a:bodyPr/>
          <a:lstStyle/>
          <a:p>
            <a:r>
              <a:rPr lang="fr-FR" dirty="0" smtClean="0"/>
              <a:t>Calligrammes</a:t>
            </a:r>
            <a:endParaRPr lang="fr-FR" dirty="0"/>
          </a:p>
        </p:txBody>
      </p:sp>
      <p:sp>
        <p:nvSpPr>
          <p:cNvPr id="4" name="Espace réservé du pied de page 3"/>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7170" name="Picture 2" descr="C:\Users\régis-icfp\Desktop\socle commun et compétences\formations socle commun\formation le havre\calligrammes CM\corpus de calligrammes annexe 1\exempledecalligrammedromadaire..jpg"/>
          <p:cNvPicPr>
            <a:picLocks noChangeAspect="1" noChangeArrowheads="1"/>
          </p:cNvPicPr>
          <p:nvPr/>
        </p:nvPicPr>
        <p:blipFill>
          <a:blip r:embed="rId2" cstate="email"/>
          <a:srcRect/>
          <a:stretch>
            <a:fillRect/>
          </a:stretch>
        </p:blipFill>
        <p:spPr bwMode="auto">
          <a:xfrm>
            <a:off x="971600" y="494002"/>
            <a:ext cx="6984776" cy="6057338"/>
          </a:xfrm>
          <a:prstGeom prst="rect">
            <a:avLst/>
          </a:prstGeom>
          <a:noFill/>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8194" name="Picture 2" descr="C:\Users\régis-icfp\Desktop\socle commun et compétences\formations socle commun\formation le havre\calligrammes CM\corpus de calligrammes annexe 1\exempledecalligrammelunettes..jpg"/>
          <p:cNvPicPr>
            <a:picLocks noChangeAspect="1" noChangeArrowheads="1"/>
          </p:cNvPicPr>
          <p:nvPr/>
        </p:nvPicPr>
        <p:blipFill>
          <a:blip r:embed="rId2" cstate="email"/>
          <a:srcRect/>
          <a:stretch>
            <a:fillRect/>
          </a:stretch>
        </p:blipFill>
        <p:spPr bwMode="auto">
          <a:xfrm>
            <a:off x="827584" y="285596"/>
            <a:ext cx="7776864" cy="6062279"/>
          </a:xfrm>
          <a:prstGeom prst="rect">
            <a:avLst/>
          </a:prstGeom>
          <a:noFill/>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9218" name="Picture 2" descr="C:\Users\régis-icfp\Desktop\socle commun et compétences\formations socle commun\formation le havre\calligrammes CM\corpus de calligrammes annexe 1\exempledecalligrammepapillon..jpg"/>
          <p:cNvPicPr>
            <a:picLocks noChangeAspect="1" noChangeArrowheads="1"/>
          </p:cNvPicPr>
          <p:nvPr/>
        </p:nvPicPr>
        <p:blipFill>
          <a:blip r:embed="rId2" cstate="email"/>
          <a:srcRect/>
          <a:stretch>
            <a:fillRect/>
          </a:stretch>
        </p:blipFill>
        <p:spPr bwMode="auto">
          <a:xfrm>
            <a:off x="539552" y="388661"/>
            <a:ext cx="8136904" cy="6027337"/>
          </a:xfrm>
          <a:prstGeom prst="rect">
            <a:avLst/>
          </a:prstGeom>
          <a:noFill/>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Exemples d’élèves</a:t>
            </a:r>
            <a:endParaRPr lang="fr-FR" dirty="0"/>
          </a:p>
        </p:txBody>
      </p:sp>
      <p:sp>
        <p:nvSpPr>
          <p:cNvPr id="3" name="Espace réservé du contenu 2"/>
          <p:cNvSpPr>
            <a:spLocks noGrp="1"/>
          </p:cNvSpPr>
          <p:nvPr>
            <p:ph sz="quarter" idx="1"/>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dirty="0"/>
          </a:p>
        </p:txBody>
      </p:sp>
      <p:pic>
        <p:nvPicPr>
          <p:cNvPr id="4" name="Image 3" descr="calligrammes 2 003.JPG"/>
          <p:cNvPicPr/>
          <p:nvPr/>
        </p:nvPicPr>
        <p:blipFill>
          <a:blip r:embed="rId2" cstate="email"/>
          <a:srcRect/>
          <a:stretch>
            <a:fillRect/>
          </a:stretch>
        </p:blipFill>
        <p:spPr>
          <a:xfrm rot="10800000">
            <a:off x="467544" y="0"/>
            <a:ext cx="7920880" cy="6857999"/>
          </a:xfrm>
          <a:prstGeom prst="rect">
            <a:avLst/>
          </a:prstGeom>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dirty="0"/>
          </a:p>
        </p:txBody>
      </p:sp>
      <p:pic>
        <p:nvPicPr>
          <p:cNvPr id="4" name="Image 3" descr="calligrammes 2 004.JPG"/>
          <p:cNvPicPr/>
          <p:nvPr/>
        </p:nvPicPr>
        <p:blipFill>
          <a:blip r:embed="rId2" cstate="email"/>
          <a:srcRect/>
          <a:stretch>
            <a:fillRect/>
          </a:stretch>
        </p:blipFill>
        <p:spPr>
          <a:xfrm rot="5400000">
            <a:off x="1251011" y="656694"/>
            <a:ext cx="6858002" cy="5544616"/>
          </a:xfrm>
          <a:prstGeom prst="rect">
            <a:avLst/>
          </a:prstGeom>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4" name="Image 3" descr="calligrammes 2 005.JPG"/>
          <p:cNvPicPr/>
          <p:nvPr/>
        </p:nvPicPr>
        <p:blipFill>
          <a:blip r:embed="rId2" cstate="email"/>
          <a:srcRect/>
          <a:stretch>
            <a:fillRect/>
          </a:stretch>
        </p:blipFill>
        <p:spPr>
          <a:xfrm rot="10800000">
            <a:off x="467544" y="764704"/>
            <a:ext cx="8424936" cy="5544615"/>
          </a:xfrm>
          <a:prstGeom prst="rect">
            <a:avLst/>
          </a:prstGeom>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4" name="Image 3" descr="calligrammes 2 006.JPG"/>
          <p:cNvPicPr/>
          <p:nvPr/>
        </p:nvPicPr>
        <p:blipFill>
          <a:blip r:embed="rId2" cstate="email"/>
          <a:srcRect/>
          <a:stretch>
            <a:fillRect/>
          </a:stretch>
        </p:blipFill>
        <p:spPr>
          <a:xfrm>
            <a:off x="467544" y="332656"/>
            <a:ext cx="8136904" cy="6093296"/>
          </a:xfrm>
          <a:prstGeom prst="rect">
            <a:avLst/>
          </a:prstGeom>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4" name="Image 3" descr="calligrammes 2 007.JPG"/>
          <p:cNvPicPr/>
          <p:nvPr/>
        </p:nvPicPr>
        <p:blipFill>
          <a:blip r:embed="rId2" cstate="email"/>
          <a:srcRect/>
          <a:stretch>
            <a:fillRect/>
          </a:stretch>
        </p:blipFill>
        <p:spPr>
          <a:xfrm>
            <a:off x="0" y="0"/>
            <a:ext cx="9144000" cy="6857999"/>
          </a:xfrm>
          <a:prstGeom prst="rect">
            <a:avLst/>
          </a:prstGeom>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4" name="Image 3" descr="calligrammes 2 010.JPG"/>
          <p:cNvPicPr/>
          <p:nvPr/>
        </p:nvPicPr>
        <p:blipFill>
          <a:blip r:embed="rId2" cstate="email"/>
          <a:srcRect/>
          <a:stretch>
            <a:fillRect/>
          </a:stretch>
        </p:blipFill>
        <p:spPr>
          <a:xfrm rot="5400000">
            <a:off x="1587511" y="1065201"/>
            <a:ext cx="6858001" cy="4727601"/>
          </a:xfrm>
          <a:prstGeom prst="rect">
            <a:avLst/>
          </a:prstGeom>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Mais d’abord…qu’est-ce qu’un calligramme ? </a:t>
            </a:r>
            <a:endParaRPr lang="fr-FR" dirty="0"/>
          </a:p>
        </p:txBody>
      </p:sp>
      <p:sp>
        <p:nvSpPr>
          <p:cNvPr id="3" name="Espace réservé du contenu 2"/>
          <p:cNvSpPr>
            <a:spLocks noGrp="1"/>
          </p:cNvSpPr>
          <p:nvPr>
            <p:ph sz="quarter" idx="1"/>
          </p:nvPr>
        </p:nvSpPr>
        <p:spPr/>
        <p:txBody>
          <a:bodyPr>
            <a:normAutofit fontScale="70000" lnSpcReduction="20000"/>
          </a:bodyPr>
          <a:lstStyle/>
          <a:p>
            <a:r>
              <a:rPr lang="fr-FR" b="1" dirty="0" smtClean="0"/>
              <a:t>Qu’est-ce qu’un Calligramme ?</a:t>
            </a:r>
            <a:endParaRPr lang="fr-FR" dirty="0" smtClean="0"/>
          </a:p>
          <a:p>
            <a:r>
              <a:rPr lang="fr-FR" b="1" dirty="0" smtClean="0"/>
              <a:t>Définition :</a:t>
            </a:r>
            <a:r>
              <a:rPr lang="fr-FR" dirty="0" smtClean="0"/>
              <a:t> Un </a:t>
            </a:r>
            <a:r>
              <a:rPr lang="fr-FR" b="1" dirty="0" smtClean="0"/>
              <a:t>calligramme</a:t>
            </a:r>
            <a:r>
              <a:rPr lang="fr-FR" dirty="0" smtClean="0"/>
              <a:t> est un poème dont la disposition graphique sur la page forme un dessin, généralement en rapport avec le sujet du texte, mais il arrive que la forme apporte un sens qui s'oppose au texte. Cela permet d'allier l'imagination visuelle à celle portée par les mots.</a:t>
            </a:r>
          </a:p>
          <a:p>
            <a:r>
              <a:rPr lang="fr-FR" dirty="0" smtClean="0"/>
              <a:t>C'est le poète français Guillaume Apollinaire qui est à l'origine du mot (formé par la contraction de « calligraphie » et d'« idéogramme»), dans un recueil éponyme (</a:t>
            </a:r>
            <a:r>
              <a:rPr lang="fr-FR" i="1" dirty="0" smtClean="0"/>
              <a:t>Calligrammes</a:t>
            </a:r>
            <a:r>
              <a:rPr lang="fr-FR" dirty="0" smtClean="0"/>
              <a:t> 1918). Étymologiquement, ce mot-valise signifie « Belles Lettres » dans la mesure où il reprend l'adjectif grec le nom </a:t>
            </a:r>
            <a:r>
              <a:rPr lang="fr-FR" i="1" dirty="0" err="1" smtClean="0"/>
              <a:t>gramma</a:t>
            </a:r>
            <a:r>
              <a:rPr lang="fr-FR" dirty="0" smtClean="0"/>
              <a:t> qui signifie "signe d'écriture", "lettre". Il s'agissait donc pour Apollinaire d'« écrire en beauté ». Il aurait ainsi déclaré parodiquement à son ami Picasso : « </a:t>
            </a:r>
            <a:r>
              <a:rPr lang="fr-FR" dirty="0" err="1" smtClean="0"/>
              <a:t>anch'io</a:t>
            </a:r>
            <a:r>
              <a:rPr lang="fr-FR" dirty="0" smtClean="0"/>
              <a:t> son' </a:t>
            </a:r>
            <a:r>
              <a:rPr lang="fr-FR" dirty="0" err="1" smtClean="0"/>
              <a:t>pittore</a:t>
            </a:r>
            <a:r>
              <a:rPr lang="fr-FR" dirty="0" smtClean="0"/>
              <a:t> ! » (« moi aussi je suis peintre ! »)</a:t>
            </a:r>
          </a:p>
          <a:p>
            <a:r>
              <a:rPr lang="fr-FR" dirty="0" smtClean="0"/>
              <a:t>Ainsi, cette forme particulière de poésie est parfois nommée </a:t>
            </a:r>
            <a:r>
              <a:rPr lang="fr-FR" b="1" dirty="0" smtClean="0"/>
              <a:t>poésie graphique</a:t>
            </a:r>
            <a:r>
              <a:rPr lang="fr-FR" dirty="0" smtClean="0"/>
              <a:t>.</a:t>
            </a:r>
          </a:p>
          <a:p>
            <a:r>
              <a:rPr lang="fr-FR" dirty="0" smtClean="0"/>
              <a:t>La </a:t>
            </a:r>
            <a:r>
              <a:rPr lang="fr-FR" b="1" dirty="0" smtClean="0"/>
              <a:t>calligraphie</a:t>
            </a:r>
            <a:r>
              <a:rPr lang="fr-FR" dirty="0" smtClean="0"/>
              <a:t> est, étymologiquement, l'art de bien former les caractères d'écriture.</a:t>
            </a:r>
          </a:p>
          <a:p>
            <a:r>
              <a:rPr lang="fr-FR" dirty="0" smtClean="0"/>
              <a:t>Un </a:t>
            </a:r>
            <a:r>
              <a:rPr lang="fr-FR" b="1" dirty="0" smtClean="0"/>
              <a:t>idéogramme</a:t>
            </a:r>
            <a:r>
              <a:rPr lang="fr-FR" dirty="0" smtClean="0"/>
              <a:t> est un symbole graphique représentant un mot ou une idée utilisé dans certaines langues vivantes (comme le chinois et le japonais) ou anciennes (comme les hiéroglyphes de l'Égypte antique).</a:t>
            </a:r>
          </a:p>
          <a:p>
            <a:endParaRPr lang="fr-FR" dirty="0"/>
          </a:p>
        </p:txBody>
      </p:sp>
      <p:sp>
        <p:nvSpPr>
          <p:cNvPr id="4" name="Espace réservé du pied de page 3"/>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4" name="Image 3" descr="calligrammes 2 011.JPG"/>
          <p:cNvPicPr/>
          <p:nvPr/>
        </p:nvPicPr>
        <p:blipFill>
          <a:blip r:embed="rId2" cstate="email"/>
          <a:srcRect/>
          <a:stretch>
            <a:fillRect/>
          </a:stretch>
        </p:blipFill>
        <p:spPr>
          <a:xfrm>
            <a:off x="683568" y="404664"/>
            <a:ext cx="8208911" cy="5544615"/>
          </a:xfrm>
          <a:prstGeom prst="rect">
            <a:avLst/>
          </a:prstGeom>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dirty="0"/>
          </a:p>
        </p:txBody>
      </p:sp>
      <p:pic>
        <p:nvPicPr>
          <p:cNvPr id="4" name="Image 3" descr="calligrammes 2 012.JPG"/>
          <p:cNvPicPr/>
          <p:nvPr/>
        </p:nvPicPr>
        <p:blipFill>
          <a:blip r:embed="rId2" cstate="email"/>
          <a:srcRect/>
          <a:stretch>
            <a:fillRect/>
          </a:stretch>
        </p:blipFill>
        <p:spPr>
          <a:xfrm rot="5400000">
            <a:off x="1215007" y="-27384"/>
            <a:ext cx="6858000" cy="6912767"/>
          </a:xfrm>
          <a:prstGeom prst="rect">
            <a:avLst/>
          </a:prstGeom>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4" name="Image 3" descr="calligrammes 2 002.JPG"/>
          <p:cNvPicPr/>
          <p:nvPr/>
        </p:nvPicPr>
        <p:blipFill>
          <a:blip r:embed="rId2" cstate="email"/>
          <a:srcRect/>
          <a:stretch>
            <a:fillRect/>
          </a:stretch>
        </p:blipFill>
        <p:spPr>
          <a:xfrm rot="5400000">
            <a:off x="1287017" y="908721"/>
            <a:ext cx="6857998" cy="5040559"/>
          </a:xfrm>
          <a:prstGeom prst="rect">
            <a:avLst/>
          </a:prstGeom>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Exemples d’auteurs</a:t>
            </a:r>
            <a:endParaRPr lang="fr-FR" dirty="0"/>
          </a:p>
        </p:txBody>
      </p:sp>
      <p:sp>
        <p:nvSpPr>
          <p:cNvPr id="3" name="Espace réservé du contenu 2"/>
          <p:cNvSpPr>
            <a:spLocks noGrp="1"/>
          </p:cNvSpPr>
          <p:nvPr>
            <p:ph sz="quarter" idx="1"/>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4283968" y="1600200"/>
            <a:ext cx="4402832" cy="4525963"/>
          </a:xfrm>
        </p:spPr>
        <p:txBody>
          <a:bodyPr>
            <a:normAutofit fontScale="85000" lnSpcReduction="10000"/>
          </a:bodyPr>
          <a:lstStyle/>
          <a:p>
            <a:r>
              <a:rPr lang="fr-FR" b="0" dirty="0" smtClean="0"/>
              <a:t>Reconnais-toi</a:t>
            </a:r>
            <a:r>
              <a:rPr lang="fr-FR" b="1" dirty="0" smtClean="0"/>
              <a:t/>
            </a:r>
            <a:br>
              <a:rPr lang="fr-FR" b="1" dirty="0" smtClean="0"/>
            </a:br>
            <a:r>
              <a:rPr lang="fr-FR" b="0" dirty="0" smtClean="0"/>
              <a:t>Cette adorable personne c'est toi</a:t>
            </a:r>
            <a:r>
              <a:rPr lang="fr-FR" b="1" dirty="0" smtClean="0"/>
              <a:t/>
            </a:r>
            <a:br>
              <a:rPr lang="fr-FR" b="1" dirty="0" smtClean="0"/>
            </a:br>
            <a:r>
              <a:rPr lang="fr-FR" b="0" dirty="0" smtClean="0"/>
              <a:t>Sous le grand chapeau canotier</a:t>
            </a:r>
            <a:r>
              <a:rPr lang="fr-FR" b="1" dirty="0" smtClean="0"/>
              <a:t/>
            </a:r>
            <a:br>
              <a:rPr lang="fr-FR" b="1" dirty="0" smtClean="0"/>
            </a:br>
            <a:r>
              <a:rPr lang="fr-FR" b="0" dirty="0" err="1" smtClean="0"/>
              <a:t>Oeil</a:t>
            </a:r>
            <a:r>
              <a:rPr lang="fr-FR" b="1" dirty="0" smtClean="0"/>
              <a:t/>
            </a:r>
            <a:br>
              <a:rPr lang="fr-FR" b="1" dirty="0" smtClean="0"/>
            </a:br>
            <a:r>
              <a:rPr lang="fr-FR" b="0" dirty="0" smtClean="0"/>
              <a:t>Nez</a:t>
            </a:r>
            <a:r>
              <a:rPr lang="fr-FR" b="1" dirty="0" smtClean="0"/>
              <a:t/>
            </a:r>
            <a:br>
              <a:rPr lang="fr-FR" b="1" dirty="0" smtClean="0"/>
            </a:br>
            <a:r>
              <a:rPr lang="fr-FR" b="0" dirty="0" smtClean="0"/>
              <a:t>La bouche</a:t>
            </a:r>
            <a:r>
              <a:rPr lang="fr-FR" b="1" dirty="0" smtClean="0"/>
              <a:t/>
            </a:r>
            <a:br>
              <a:rPr lang="fr-FR" b="1" dirty="0" smtClean="0"/>
            </a:br>
            <a:r>
              <a:rPr lang="fr-FR" b="0" dirty="0" smtClean="0"/>
              <a:t>Voici l'ovale de ta figure</a:t>
            </a:r>
            <a:r>
              <a:rPr lang="fr-FR" b="1" dirty="0" smtClean="0"/>
              <a:t/>
            </a:r>
            <a:br>
              <a:rPr lang="fr-FR" b="1" dirty="0" smtClean="0"/>
            </a:br>
            <a:r>
              <a:rPr lang="fr-FR" b="0" dirty="0" smtClean="0"/>
              <a:t>Ton cou exquis</a:t>
            </a:r>
            <a:r>
              <a:rPr lang="fr-FR" b="1" dirty="0" smtClean="0"/>
              <a:t/>
            </a:r>
            <a:br>
              <a:rPr lang="fr-FR" b="1" dirty="0" smtClean="0"/>
            </a:br>
            <a:r>
              <a:rPr lang="fr-FR" b="0" dirty="0" smtClean="0"/>
              <a:t>Voici enfin l'imparfaite image de ton buste adoré</a:t>
            </a:r>
            <a:r>
              <a:rPr lang="fr-FR" b="1" dirty="0" smtClean="0"/>
              <a:t/>
            </a:r>
            <a:br>
              <a:rPr lang="fr-FR" b="1" dirty="0" smtClean="0"/>
            </a:br>
            <a:r>
              <a:rPr lang="fr-FR" b="0" dirty="0" smtClean="0"/>
              <a:t>vu comme à travers un nuage</a:t>
            </a:r>
            <a:r>
              <a:rPr lang="fr-FR" b="1" dirty="0" smtClean="0"/>
              <a:t/>
            </a:r>
            <a:br>
              <a:rPr lang="fr-FR" b="1" dirty="0" smtClean="0"/>
            </a:br>
            <a:r>
              <a:rPr lang="fr-FR" b="0" dirty="0" smtClean="0"/>
              <a:t>Un peu plus bas c'est ton </a:t>
            </a:r>
            <a:r>
              <a:rPr lang="fr-FR" b="0" dirty="0" err="1" smtClean="0"/>
              <a:t>coeur</a:t>
            </a:r>
            <a:r>
              <a:rPr lang="fr-FR" b="0" dirty="0" smtClean="0"/>
              <a:t> qui bat</a:t>
            </a:r>
            <a:r>
              <a:rPr lang="fr-FR" dirty="0" smtClean="0"/>
              <a:t/>
            </a:r>
            <a:br>
              <a:rPr lang="fr-FR" dirty="0" smtClean="0"/>
            </a:br>
            <a:endParaRPr lang="fr-FR" dirty="0" smtClean="0"/>
          </a:p>
          <a:p>
            <a:r>
              <a:rPr lang="fr-FR" dirty="0" smtClean="0"/>
              <a:t>Guillaume Apollinaire - 1918 </a:t>
            </a:r>
          </a:p>
          <a:p>
            <a:endParaRPr lang="fr-FR" dirty="0"/>
          </a:p>
        </p:txBody>
      </p:sp>
      <p:pic>
        <p:nvPicPr>
          <p:cNvPr id="1026" name="Picture 2"/>
          <p:cNvPicPr>
            <a:picLocks noChangeAspect="1" noChangeArrowheads="1"/>
          </p:cNvPicPr>
          <p:nvPr/>
        </p:nvPicPr>
        <p:blipFill>
          <a:blip r:embed="rId2" cstate="email"/>
          <a:srcRect/>
          <a:stretch>
            <a:fillRect/>
          </a:stretch>
        </p:blipFill>
        <p:spPr bwMode="auto">
          <a:xfrm>
            <a:off x="395536" y="980728"/>
            <a:ext cx="4032448" cy="5071924"/>
          </a:xfrm>
          <a:prstGeom prst="rect">
            <a:avLst/>
          </a:prstGeom>
          <a:noFill/>
          <a:ln w="9525">
            <a:noFill/>
            <a:miter lim="800000"/>
            <a:headEnd/>
            <a:tailEnd/>
          </a:ln>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6804248" y="1600200"/>
            <a:ext cx="1882552" cy="4525963"/>
          </a:xfrm>
        </p:spPr>
        <p:txBody>
          <a:bodyPr/>
          <a:lstStyle/>
          <a:p>
            <a:r>
              <a:rPr lang="fr-FR" sz="1600" b="1" dirty="0" smtClean="0"/>
              <a:t>La colombe poignardée</a:t>
            </a:r>
            <a:endParaRPr lang="fr-FR" sz="1600" dirty="0" smtClean="0"/>
          </a:p>
          <a:p>
            <a:r>
              <a:rPr lang="fr-FR" sz="1600" b="1" dirty="0" smtClean="0"/>
              <a:t>Le jet d’eau</a:t>
            </a:r>
            <a:r>
              <a:rPr lang="fr-FR" sz="1600" dirty="0"/>
              <a:t> </a:t>
            </a:r>
            <a:r>
              <a:rPr lang="fr-FR" sz="1600" b="1" dirty="0" smtClean="0"/>
              <a:t>G Apollinaire </a:t>
            </a:r>
            <a:endParaRPr lang="fr-FR" sz="1600" dirty="0" smtClean="0"/>
          </a:p>
          <a:p>
            <a:endParaRPr lang="fr-FR" dirty="0"/>
          </a:p>
        </p:txBody>
      </p:sp>
      <p:pic>
        <p:nvPicPr>
          <p:cNvPr id="2050" name="Picture 2"/>
          <p:cNvPicPr>
            <a:picLocks noChangeAspect="1" noChangeArrowheads="1"/>
          </p:cNvPicPr>
          <p:nvPr/>
        </p:nvPicPr>
        <p:blipFill>
          <a:blip r:embed="rId2" cstate="email"/>
          <a:srcRect/>
          <a:stretch>
            <a:fillRect/>
          </a:stretch>
        </p:blipFill>
        <p:spPr bwMode="auto">
          <a:xfrm>
            <a:off x="1043608" y="260648"/>
            <a:ext cx="3384376" cy="6522828"/>
          </a:xfrm>
          <a:prstGeom prst="rect">
            <a:avLst/>
          </a:prstGeom>
          <a:noFill/>
          <a:ln w="9525">
            <a:noFill/>
            <a:miter lim="800000"/>
            <a:headEnd/>
            <a:tailEnd/>
          </a:ln>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5364088" y="1600200"/>
            <a:ext cx="3322712" cy="4525963"/>
          </a:xfrm>
        </p:spPr>
        <p:txBody>
          <a:bodyPr/>
          <a:lstStyle/>
          <a:p>
            <a:r>
              <a:rPr lang="fr-FR" b="1" dirty="0" smtClean="0"/>
              <a:t>Cheval</a:t>
            </a:r>
            <a:endParaRPr lang="fr-FR" dirty="0" smtClean="0"/>
          </a:p>
          <a:p>
            <a:r>
              <a:rPr lang="fr-FR" b="1" dirty="0" smtClean="0"/>
              <a:t>G Apollinaire</a:t>
            </a:r>
            <a:endParaRPr lang="fr-FR" dirty="0" smtClean="0"/>
          </a:p>
          <a:p>
            <a:endParaRPr lang="fr-FR" dirty="0"/>
          </a:p>
        </p:txBody>
      </p:sp>
      <p:pic>
        <p:nvPicPr>
          <p:cNvPr id="3074" name="Picture 2"/>
          <p:cNvPicPr>
            <a:picLocks noChangeAspect="1" noChangeArrowheads="1"/>
          </p:cNvPicPr>
          <p:nvPr/>
        </p:nvPicPr>
        <p:blipFill>
          <a:blip r:embed="rId2" cstate="email"/>
          <a:srcRect/>
          <a:stretch>
            <a:fillRect/>
          </a:stretch>
        </p:blipFill>
        <p:spPr bwMode="auto">
          <a:xfrm>
            <a:off x="0" y="187034"/>
            <a:ext cx="4283968" cy="6704409"/>
          </a:xfrm>
          <a:prstGeom prst="rect">
            <a:avLst/>
          </a:prstGeom>
          <a:noFill/>
          <a:ln w="9525">
            <a:noFill/>
            <a:miter lim="800000"/>
            <a:headEnd/>
            <a:tailEnd/>
          </a:ln>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4098" name="Picture 2"/>
          <p:cNvPicPr>
            <a:picLocks noChangeAspect="1" noChangeArrowheads="1"/>
          </p:cNvPicPr>
          <p:nvPr/>
        </p:nvPicPr>
        <p:blipFill>
          <a:blip r:embed="rId2" cstate="email"/>
          <a:srcRect/>
          <a:stretch>
            <a:fillRect/>
          </a:stretch>
        </p:blipFill>
        <p:spPr bwMode="auto">
          <a:xfrm>
            <a:off x="395536" y="134453"/>
            <a:ext cx="8496944" cy="6479275"/>
          </a:xfrm>
          <a:prstGeom prst="rect">
            <a:avLst/>
          </a:prstGeom>
          <a:noFill/>
          <a:ln w="9525">
            <a:noFill/>
            <a:miter lim="800000"/>
            <a:headEnd/>
            <a:tailEnd/>
          </a:ln>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5122" name="Picture 2" descr="C:\Users\régis-icfp\Desktop\socle commun et compétences\formations socle commun\formation le havre\calligrammes CM\corpus de calligrammes annexe 1\exempledecalligrammechatn2..jpg"/>
          <p:cNvPicPr>
            <a:picLocks noChangeAspect="1" noChangeArrowheads="1"/>
          </p:cNvPicPr>
          <p:nvPr/>
        </p:nvPicPr>
        <p:blipFill>
          <a:blip r:embed="rId2" cstate="email"/>
          <a:srcRect/>
          <a:stretch>
            <a:fillRect/>
          </a:stretch>
        </p:blipFill>
        <p:spPr bwMode="auto">
          <a:xfrm>
            <a:off x="395535" y="96607"/>
            <a:ext cx="4635639" cy="6212713"/>
          </a:xfrm>
          <a:prstGeom prst="rect">
            <a:avLst/>
          </a:prstGeom>
          <a:noFill/>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6146" name="Picture 2" descr="C:\Users\régis-icfp\Desktop\socle commun et compétences\formations socle commun\formation le havre\calligrammes CM\corpus de calligrammes annexe 1\exempledecalligrammecheval..jpg"/>
          <p:cNvPicPr>
            <a:picLocks noChangeAspect="1" noChangeArrowheads="1"/>
          </p:cNvPicPr>
          <p:nvPr/>
        </p:nvPicPr>
        <p:blipFill>
          <a:blip r:embed="rId2" cstate="email"/>
          <a:srcRect/>
          <a:stretch>
            <a:fillRect/>
          </a:stretch>
        </p:blipFill>
        <p:spPr bwMode="auto">
          <a:xfrm>
            <a:off x="1475656" y="476672"/>
            <a:ext cx="6264696" cy="6032355"/>
          </a:xfrm>
          <a:prstGeom prst="rect">
            <a:avLst/>
          </a:prstGeom>
          <a:noFill/>
        </p:spPr>
      </p:pic>
      <p:sp>
        <p:nvSpPr>
          <p:cNvPr id="5" name="Espace réservé du pied de page 4"/>
          <p:cNvSpPr>
            <a:spLocks noGrp="1"/>
          </p:cNvSpPr>
          <p:nvPr>
            <p:ph type="ftr" sz="quarter" idx="11"/>
          </p:nvPr>
        </p:nvSpPr>
        <p:spPr/>
        <p:txBody>
          <a:bodyPr/>
          <a:lstStyle/>
          <a:p>
            <a:r>
              <a:rPr lang="fr-FR" smtClean="0"/>
              <a:t>Régis Gaudemer. Isfec Normandie. 2013</a:t>
            </a:r>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TotalTime>
  <Words>185</Words>
  <Application>Microsoft Office PowerPoint</Application>
  <PresentationFormat>Affichage à l'écran (4:3)</PresentationFormat>
  <Paragraphs>39</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Capitaux</vt:lpstr>
      <vt:lpstr>Calligrammes</vt:lpstr>
      <vt:lpstr>Mais d’abord…qu’est-ce qu’un calligramme ? </vt:lpstr>
      <vt:lpstr>Exemples d’auteurs</vt:lpstr>
      <vt:lpstr>Diapositive 4</vt:lpstr>
      <vt:lpstr>Diapositive 5</vt:lpstr>
      <vt:lpstr>Diapositive 6</vt:lpstr>
      <vt:lpstr>Diapositive 7</vt:lpstr>
      <vt:lpstr>Diapositive 8</vt:lpstr>
      <vt:lpstr>Diapositive 9</vt:lpstr>
      <vt:lpstr>Diapositive 10</vt:lpstr>
      <vt:lpstr>Diapositive 11</vt:lpstr>
      <vt:lpstr>Diapositive 12</vt:lpstr>
      <vt:lpstr>Exemples d’élèves</vt:lpstr>
      <vt:lpstr>Diapositive 14</vt:lpstr>
      <vt:lpstr>Diapositive 15</vt:lpstr>
      <vt:lpstr>Diapositive 16</vt:lpstr>
      <vt:lpstr>Diapositive 17</vt:lpstr>
      <vt:lpstr>Diapositive 18</vt:lpstr>
      <vt:lpstr>Diapositive 19</vt:lpstr>
      <vt:lpstr>Diapositive 20</vt:lpstr>
      <vt:lpstr>Diapositive 21</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Calligrammes</dc:title>
  <dc:creator>régis-icfp</dc:creator>
  <cp:lastModifiedBy>régis-icfp</cp:lastModifiedBy>
  <cp:revision>4</cp:revision>
  <dcterms:created xsi:type="dcterms:W3CDTF">2013-03-22T09:57:12Z</dcterms:created>
  <dcterms:modified xsi:type="dcterms:W3CDTF">2013-03-22T10:54:46Z</dcterms:modified>
</cp:coreProperties>
</file>